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73" r:id="rId3"/>
    <p:sldId id="263" r:id="rId4"/>
    <p:sldId id="257" r:id="rId5"/>
    <p:sldId id="269" r:id="rId6"/>
    <p:sldId id="259" r:id="rId7"/>
    <p:sldId id="260" r:id="rId8"/>
    <p:sldId id="261" r:id="rId9"/>
    <p:sldId id="258" r:id="rId10"/>
    <p:sldId id="262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5" r:id="rId19"/>
    <p:sldId id="272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1" autoAdjust="0"/>
    <p:restoredTop sz="92483"/>
  </p:normalViewPr>
  <p:slideViewPr>
    <p:cSldViewPr snapToGrid="0" snapToObjects="1">
      <p:cViewPr varScale="1">
        <p:scale>
          <a:sx n="138" d="100"/>
          <a:sy n="138" d="100"/>
        </p:scale>
        <p:origin x="185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CFA83-B372-E54C-97B7-94E53D6C8F97}" type="datetimeFigureOut">
              <a:rPr lang="en-US" smtClean="0"/>
              <a:t>1/8/19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2147B-7E1A-A547-A7BB-DDB3E74BE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2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2147B-7E1A-A547-A7BB-DDB3E74BE8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5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9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3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1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8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4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2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7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5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8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F2E511FE-F555-9542-9BE0-4993BE1E7749}" type="datetimeFigureOut">
              <a:rPr lang="en-US" smtClean="0"/>
              <a:t>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7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558</a:t>
            </a:r>
            <a:br>
              <a:rPr lang="en-US" dirty="0"/>
            </a:br>
            <a:r>
              <a:rPr lang="en-US" dirty="0"/>
              <a:t>Research to Improve Student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36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5DAFB-5CBD-D34B-8CAF-655E90159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231" y="209282"/>
            <a:ext cx="8229600" cy="177406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We tend to think that academic knowledge is more stable than blood pressure but there is still lots of random error in group measurement.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57366F-8AE0-194B-A7A9-9BC7EA207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084" y="2054180"/>
            <a:ext cx="6405094" cy="480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3D638-8A76-E44F-A39C-C6590EA9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now… Blood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A8836-C289-8F46-A7B3-04374F4F3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Get the average blood pressure of the individuals in a group.</a:t>
            </a:r>
          </a:p>
          <a:p>
            <a:r>
              <a:rPr lang="en-US" dirty="0"/>
              <a:t>Give every member of the group blood pressure lowering medication.</a:t>
            </a:r>
          </a:p>
          <a:p>
            <a:r>
              <a:rPr lang="en-US" dirty="0"/>
              <a:t>A week later, get the average blood pressure of the individuals in a group.</a:t>
            </a:r>
          </a:p>
          <a:p>
            <a:r>
              <a:rPr lang="en-US" dirty="0"/>
              <a:t>Would you expect that the average blood pressure for the group would be the same for each measurement?</a:t>
            </a:r>
          </a:p>
          <a:p>
            <a:r>
              <a:rPr lang="en-US" dirty="0"/>
              <a:t>Why would they be different?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7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20DCF-6646-3A43-931D-E9B4968C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Statistical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0690D-C65E-0A43-98C2-DA8E11F98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already know that any two group measurements will be different because of random error.</a:t>
            </a:r>
          </a:p>
          <a:p>
            <a:r>
              <a:rPr lang="en-US" dirty="0"/>
              <a:t>We suspect that two group measurements will be different because we did something (gave them meds).</a:t>
            </a:r>
          </a:p>
          <a:p>
            <a:r>
              <a:rPr lang="en-US" dirty="0"/>
              <a:t>How do we know that the difference we thought would appear because we did something is not due to random error?</a:t>
            </a:r>
          </a:p>
        </p:txBody>
      </p:sp>
    </p:spTree>
    <p:extLst>
      <p:ext uri="{BB962C8B-B14F-4D97-AF65-F5344CB8AC3E}">
        <p14:creationId xmlns:p14="http://schemas.microsoft.com/office/powerpoint/2010/main" val="240821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3D638-8A76-E44F-A39C-C6590EA9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the same for the students…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A8836-C289-8F46-A7B3-04374F4F3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Get the average biology fact knowledge of the individuals in a group.</a:t>
            </a:r>
          </a:p>
          <a:p>
            <a:r>
              <a:rPr lang="en-US" dirty="0"/>
              <a:t>Then teach biology facts.</a:t>
            </a:r>
          </a:p>
          <a:p>
            <a:r>
              <a:rPr lang="en-US" dirty="0"/>
              <a:t>A week later, get the average biology fact knowledge of the individuals in a group.</a:t>
            </a:r>
          </a:p>
          <a:p>
            <a:r>
              <a:rPr lang="en-US" dirty="0"/>
              <a:t>Would you expect that the average biology fact knowledge for the group would be the same for each measurement?</a:t>
            </a:r>
          </a:p>
          <a:p>
            <a:r>
              <a:rPr lang="en-US" dirty="0"/>
              <a:t>Why would they be different?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29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20DCF-6646-3A43-931D-E9B4968C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Statistical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0690D-C65E-0A43-98C2-DA8E11F98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already know that any two group measurements will be different because of random error.</a:t>
            </a:r>
          </a:p>
          <a:p>
            <a:r>
              <a:rPr lang="en-US" dirty="0"/>
              <a:t>We suspect that two group measurements will be different because we did something (taught them biology facts).</a:t>
            </a:r>
          </a:p>
          <a:p>
            <a:r>
              <a:rPr lang="en-US" dirty="0"/>
              <a:t>How do we know that the difference we thought would appear because we did something is not due to random error?</a:t>
            </a:r>
          </a:p>
        </p:txBody>
      </p:sp>
    </p:spTree>
    <p:extLst>
      <p:ext uri="{BB962C8B-B14F-4D97-AF65-F5344CB8AC3E}">
        <p14:creationId xmlns:p14="http://schemas.microsoft.com/office/powerpoint/2010/main" val="3124334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75A97-C469-1B42-A4FD-CE5659BC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Significance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F8C81-3CDD-634A-99F3-D4D319C49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is the same in both cases.</a:t>
            </a:r>
          </a:p>
          <a:p>
            <a:r>
              <a:rPr lang="en-US" dirty="0"/>
              <a:t>The difference between the first group measurement and the second becomes so large the difference is unlikely to have appeared by chance (appeared by random error).</a:t>
            </a:r>
          </a:p>
          <a:p>
            <a:r>
              <a:rPr lang="en-US" dirty="0"/>
              <a:t>When the difference gets that big it is said to be </a:t>
            </a:r>
            <a:r>
              <a:rPr lang="en-US" i="1" dirty="0"/>
              <a:t>statistically significant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4418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D972-2791-2C43-9929-0CBE60F50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in this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F55A0-D33B-B04B-B1F1-B77470C2A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logic of comparing group averages is not complicated.</a:t>
            </a:r>
          </a:p>
          <a:p>
            <a:r>
              <a:rPr lang="en-US" dirty="0"/>
              <a:t>But, of course, the devil is in the details.</a:t>
            </a:r>
          </a:p>
          <a:p>
            <a:r>
              <a:rPr lang="en-US" dirty="0"/>
              <a:t>Most of this course is the details.</a:t>
            </a:r>
          </a:p>
        </p:txBody>
      </p:sp>
    </p:spTree>
    <p:extLst>
      <p:ext uri="{BB962C8B-B14F-4D97-AF65-F5344CB8AC3E}">
        <p14:creationId xmlns:p14="http://schemas.microsoft.com/office/powerpoint/2010/main" val="1769159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56DDF-A60C-E543-B896-B5CD5ADEB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03C41-6F54-9641-8200-B9C195758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Applying statistical analysis uses numbers.</a:t>
            </a:r>
          </a:p>
          <a:p>
            <a:r>
              <a:rPr lang="en-US" dirty="0"/>
              <a:t>Statistics talk about groups—not individuals.</a:t>
            </a:r>
          </a:p>
          <a:p>
            <a:r>
              <a:rPr lang="en-US" dirty="0"/>
              <a:t>So, the first thing to do is to figure out how to describe groups with numbers.</a:t>
            </a:r>
          </a:p>
          <a:p>
            <a:r>
              <a:rPr lang="en-US" dirty="0"/>
              <a:t>This is called </a:t>
            </a:r>
            <a:r>
              <a:rPr lang="en-US" i="1" dirty="0"/>
              <a:t>descriptive statistics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5433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A4A6-D7E4-D14B-8AC8-0CB0B411A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89279-D4D2-E440-8231-BEB4896F2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study a group, we could just write out the response for each individual, but as the group size gets larger this is hard to handle.</a:t>
            </a:r>
          </a:p>
          <a:p>
            <a:r>
              <a:rPr lang="en-US" dirty="0"/>
              <a:t>So, descriptive statistics provide a way to talk about all the measurements of all of the individuals at the same time.</a:t>
            </a:r>
          </a:p>
          <a:p>
            <a:r>
              <a:rPr lang="en-US" dirty="0"/>
              <a:t>Descriptive statistics are the summary of measures of the characteristics of a group.</a:t>
            </a:r>
          </a:p>
        </p:txBody>
      </p:sp>
    </p:spTree>
    <p:extLst>
      <p:ext uri="{BB962C8B-B14F-4D97-AF65-F5344CB8AC3E}">
        <p14:creationId xmlns:p14="http://schemas.microsoft.com/office/powerpoint/2010/main" val="348087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5EE39-3C6A-DF47-B141-B5C8F736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9AB95-C3A9-F642-8FE9-D5C0CEC9E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you want you can stop right here and use descriptive statistics as the basis of a study.</a:t>
            </a:r>
          </a:p>
          <a:p>
            <a:r>
              <a:rPr lang="en-US" dirty="0"/>
              <a:t>When you do this, it is a form of qualitative research—descriptive research.</a:t>
            </a:r>
          </a:p>
          <a:p>
            <a:r>
              <a:rPr lang="en-US" dirty="0"/>
              <a:t>You are reporting on what you have observed using numbers.</a:t>
            </a:r>
          </a:p>
          <a:p>
            <a:r>
              <a:rPr lang="en-US" dirty="0"/>
              <a:t>Or, you can use the descriptive statistics to figure out how big the differences in group measures are. That is called </a:t>
            </a:r>
            <a:r>
              <a:rPr lang="en-US" i="1" dirty="0"/>
              <a:t>inferential statistics.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5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B436A-109D-394F-88FE-A9720F6ED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29459-DD40-C54A-8980-14DBB00F5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 resources</a:t>
            </a:r>
          </a:p>
          <a:p>
            <a:r>
              <a:rPr lang="en-US" dirty="0"/>
              <a:t>Syllabus</a:t>
            </a:r>
          </a:p>
          <a:p>
            <a:r>
              <a:rPr lang="en-US" dirty="0"/>
              <a:t>Assignments</a:t>
            </a:r>
          </a:p>
          <a:p>
            <a:r>
              <a:rPr lang="en-US" dirty="0"/>
              <a:t>Other activities and expectations</a:t>
            </a:r>
          </a:p>
          <a:p>
            <a:r>
              <a:rPr lang="en-US" dirty="0"/>
              <a:t>Due dates</a:t>
            </a:r>
          </a:p>
        </p:txBody>
      </p:sp>
    </p:spTree>
    <p:extLst>
      <p:ext uri="{BB962C8B-B14F-4D97-AF65-F5344CB8AC3E}">
        <p14:creationId xmlns:p14="http://schemas.microsoft.com/office/powerpoint/2010/main" val="1339476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E2DF0-38B8-264E-8398-FFEC01243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Inferential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2B423-2EB1-F747-809B-B291036DD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Inferential statistics allow you to investigate meaningful relationships among groups including </a:t>
            </a:r>
            <a:r>
              <a:rPr lang="en-US" i="1" dirty="0"/>
              <a:t>causal</a:t>
            </a:r>
            <a:r>
              <a:rPr lang="en-US" dirty="0"/>
              <a:t> relationships.</a:t>
            </a:r>
          </a:p>
          <a:p>
            <a:r>
              <a:rPr lang="en-US" dirty="0"/>
              <a:t>Did the blood pressure medication cause the group’s blood pressure to go down?</a:t>
            </a:r>
          </a:p>
          <a:p>
            <a:r>
              <a:rPr lang="en-US" dirty="0"/>
              <a:t>Did the biology instruction cause the class’s biology knowledge to increase?</a:t>
            </a:r>
          </a:p>
        </p:txBody>
      </p:sp>
    </p:spTree>
    <p:extLst>
      <p:ext uri="{BB962C8B-B14F-4D97-AF65-F5344CB8AC3E}">
        <p14:creationId xmlns:p14="http://schemas.microsoft.com/office/powerpoint/2010/main" val="2753507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BA162-B1E6-A042-8341-F2B9242A6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more about the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E2DFD-4632-7A4C-A79B-B8F22EC07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Descriptive statistics</a:t>
            </a:r>
            <a:r>
              <a:rPr lang="en-US" dirty="0"/>
              <a:t>—what are they and how do I use them?</a:t>
            </a:r>
          </a:p>
          <a:p>
            <a:r>
              <a:rPr lang="en-US" i="1" dirty="0"/>
              <a:t>Correlation</a:t>
            </a:r>
            <a:r>
              <a:rPr lang="en-US" dirty="0"/>
              <a:t>—how do I figure out if two or more group measures are strongly related?</a:t>
            </a:r>
          </a:p>
          <a:p>
            <a:r>
              <a:rPr lang="en-US" i="1" dirty="0"/>
              <a:t>Inferential statistics</a:t>
            </a:r>
            <a:r>
              <a:rPr lang="en-US" dirty="0"/>
              <a:t>—how do I figure out if two or more groups are substantially similar or different?</a:t>
            </a:r>
          </a:p>
          <a:p>
            <a:r>
              <a:rPr lang="en-US" dirty="0"/>
              <a:t>And then—what other details do I need to know to do all of this correctly?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542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55837-0A0C-1044-A433-4E2DC2EC6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this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AE195-8235-7141-B8DD-B3E0CD4DD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 in class</a:t>
            </a:r>
          </a:p>
          <a:p>
            <a:r>
              <a:rPr lang="en-US" dirty="0"/>
              <a:t>Read assigned readings</a:t>
            </a:r>
          </a:p>
          <a:p>
            <a:r>
              <a:rPr lang="en-US" dirty="0"/>
              <a:t>Find things on the internet</a:t>
            </a:r>
          </a:p>
          <a:p>
            <a:r>
              <a:rPr lang="en-US" dirty="0"/>
              <a:t>Talk to you classmates or anyone else who can help</a:t>
            </a:r>
          </a:p>
          <a:p>
            <a:r>
              <a:rPr lang="en-US" dirty="0"/>
              <a:t>Some of this will require activities which fit in the category of studying.</a:t>
            </a:r>
          </a:p>
        </p:txBody>
      </p:sp>
    </p:spTree>
    <p:extLst>
      <p:ext uri="{BB962C8B-B14F-4D97-AF65-F5344CB8AC3E}">
        <p14:creationId xmlns:p14="http://schemas.microsoft.com/office/powerpoint/2010/main" val="19097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115B0A-B1F6-3647-8FCF-6DBB2B3C3D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Logic of Statistical Analysis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EAAC4A3-F7FD-7A4D-AB15-0A71554F40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9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F37513-2B27-EF40-A74F-A758DCF3E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6857"/>
            <a:ext cx="9144000" cy="511444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6737594-19B7-E24C-BAAA-A56A0C7A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Measuring Characteristics of Individuals in Groups</a:t>
            </a:r>
          </a:p>
        </p:txBody>
      </p:sp>
    </p:spTree>
    <p:extLst>
      <p:ext uri="{BB962C8B-B14F-4D97-AF65-F5344CB8AC3E}">
        <p14:creationId xmlns:p14="http://schemas.microsoft.com/office/powerpoint/2010/main" val="224333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2563-5C1F-6446-8940-D9FBB07CD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80382-4049-914E-ADCE-4823B9602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 all the members of a group.</a:t>
            </a:r>
          </a:p>
          <a:p>
            <a:r>
              <a:rPr lang="en-US" dirty="0"/>
              <a:t>Without doing anything else, an hour later measure all the members of the same group again.</a:t>
            </a:r>
          </a:p>
          <a:p>
            <a:r>
              <a:rPr lang="en-US" dirty="0"/>
              <a:t>Would you expect that the average blood pressure for the group would be the same for each measurement?</a:t>
            </a:r>
          </a:p>
          <a:p>
            <a:r>
              <a:rPr lang="en-US" dirty="0"/>
              <a:t>Why would they be different?</a:t>
            </a:r>
          </a:p>
        </p:txBody>
      </p:sp>
    </p:spTree>
    <p:extLst>
      <p:ext uri="{BB962C8B-B14F-4D97-AF65-F5344CB8AC3E}">
        <p14:creationId xmlns:p14="http://schemas.microsoft.com/office/powerpoint/2010/main" val="3693766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AA4FF-BFC3-6944-B181-BF4841189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5DAFB-5CBD-D34B-8CAF-655E90159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i="1" dirty="0"/>
              <a:t>random error</a:t>
            </a:r>
            <a:r>
              <a:rPr lang="en-US" dirty="0"/>
              <a:t>, as the name suggests, is random in nature and very difficult to predict. It occurs because there are a very large number of potential variables beyond the control of the experimenter that may interfere with the results of the experiment.</a:t>
            </a:r>
          </a:p>
        </p:txBody>
      </p:sp>
    </p:spTree>
    <p:extLst>
      <p:ext uri="{BB962C8B-B14F-4D97-AF65-F5344CB8AC3E}">
        <p14:creationId xmlns:p14="http://schemas.microsoft.com/office/powerpoint/2010/main" val="99836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F37513-2B27-EF40-A74F-A758DCF3E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6857"/>
            <a:ext cx="9144000" cy="511444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6737594-19B7-E24C-BAAA-A56A0C7A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Differences in blood pressure accounting for differences in group averages can be attributed to random error.</a:t>
            </a:r>
          </a:p>
        </p:txBody>
      </p:sp>
    </p:spTree>
    <p:extLst>
      <p:ext uri="{BB962C8B-B14F-4D97-AF65-F5344CB8AC3E}">
        <p14:creationId xmlns:p14="http://schemas.microsoft.com/office/powerpoint/2010/main" val="1530213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CCECE4-4F97-B14D-B482-0879A543E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084" y="2054180"/>
            <a:ext cx="6405094" cy="4803820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61B9F2BF-6DDF-954E-A50A-9C1D6B16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Measuring Characteristics of Individuals in Groups</a:t>
            </a:r>
          </a:p>
        </p:txBody>
      </p:sp>
    </p:spTree>
    <p:extLst>
      <p:ext uri="{BB962C8B-B14F-4D97-AF65-F5344CB8AC3E}">
        <p14:creationId xmlns:p14="http://schemas.microsoft.com/office/powerpoint/2010/main" val="152533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2563-5C1F-6446-8940-D9FBB07CD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of Biology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80382-4049-914E-ADCE-4823B9602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 all the members of a group.</a:t>
            </a:r>
          </a:p>
          <a:p>
            <a:r>
              <a:rPr lang="en-US" dirty="0"/>
              <a:t>Without doing anything else, an hour later measure all the members of the same group again.</a:t>
            </a:r>
          </a:p>
          <a:p>
            <a:r>
              <a:rPr lang="en-US" dirty="0"/>
              <a:t>Would you expect that the average biology fact knowledge for the group would be the same for each measurement?</a:t>
            </a:r>
          </a:p>
          <a:p>
            <a:r>
              <a:rPr lang="en-US" dirty="0"/>
              <a:t>Why would they be different?</a:t>
            </a:r>
          </a:p>
        </p:txBody>
      </p:sp>
    </p:spTree>
    <p:extLst>
      <p:ext uri="{BB962C8B-B14F-4D97-AF65-F5344CB8AC3E}">
        <p14:creationId xmlns:p14="http://schemas.microsoft.com/office/powerpoint/2010/main" val="39156116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1032</TotalTime>
  <Words>911</Words>
  <Application>Microsoft Macintosh PowerPoint</Application>
  <PresentationFormat>On-screen Show (4:3)</PresentationFormat>
  <Paragraphs>81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</vt:lpstr>
      <vt:lpstr>Default Theme</vt:lpstr>
      <vt:lpstr>558 Research to Improve Student Learning</vt:lpstr>
      <vt:lpstr>PowerPoint Presentation</vt:lpstr>
      <vt:lpstr>The Logic of Statistical Analysis</vt:lpstr>
      <vt:lpstr>Measuring Characteristics of Individuals in Groups</vt:lpstr>
      <vt:lpstr>Blood Pressure</vt:lpstr>
      <vt:lpstr>Random Error</vt:lpstr>
      <vt:lpstr>Differences in blood pressure accounting for differences in group averages can be attributed to random error.</vt:lpstr>
      <vt:lpstr>Measuring Characteristics of Individuals in Groups</vt:lpstr>
      <vt:lpstr>Knowledge of Biology Facts</vt:lpstr>
      <vt:lpstr>PowerPoint Presentation</vt:lpstr>
      <vt:lpstr>And now… Blood Pressure</vt:lpstr>
      <vt:lpstr>The Statistical Problem</vt:lpstr>
      <vt:lpstr>This is the same for the students…</vt:lpstr>
      <vt:lpstr>The Statistical Problem</vt:lpstr>
      <vt:lpstr>Statistical Significance</vt:lpstr>
      <vt:lpstr>So, in this class…</vt:lpstr>
      <vt:lpstr>Statistics</vt:lpstr>
      <vt:lpstr>Descriptive Statistics</vt:lpstr>
      <vt:lpstr>Statistics</vt:lpstr>
      <vt:lpstr>Inferential Statistics</vt:lpstr>
      <vt:lpstr>A bit more about the class…</vt:lpstr>
      <vt:lpstr>How to get this information</vt:lpstr>
    </vt:vector>
  </TitlesOfParts>
  <Company>University of Portland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Carroll</dc:creator>
  <cp:lastModifiedBy>James Carroll</cp:lastModifiedBy>
  <cp:revision>69</cp:revision>
  <dcterms:created xsi:type="dcterms:W3CDTF">2014-11-19T15:22:58Z</dcterms:created>
  <dcterms:modified xsi:type="dcterms:W3CDTF">2019-01-08T18:51:25Z</dcterms:modified>
</cp:coreProperties>
</file>